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79" r:id="rId4"/>
    <p:sldId id="380" r:id="rId5"/>
    <p:sldId id="381" r:id="rId6"/>
    <p:sldId id="385" r:id="rId7"/>
    <p:sldId id="262" r:id="rId8"/>
    <p:sldId id="259" r:id="rId9"/>
    <p:sldId id="384" r:id="rId10"/>
    <p:sldId id="383" r:id="rId11"/>
    <p:sldId id="261" r:id="rId12"/>
    <p:sldId id="386" r:id="rId13"/>
    <p:sldId id="270" r:id="rId14"/>
    <p:sldId id="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CEE"/>
    <a:srgbClr val="CE96A6"/>
    <a:srgbClr val="FFB3B3"/>
    <a:srgbClr val="D6BBEB"/>
    <a:srgbClr val="FFCCCC"/>
    <a:srgbClr val="FF9999"/>
    <a:srgbClr val="FF9966"/>
    <a:srgbClr val="0000FF"/>
    <a:srgbClr val="75A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/>
            </a:pPr>
            <a:r>
              <a:rPr lang="mn-MN" sz="1050" b="1" i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i="1" baseline="0" dirty="0">
                <a:latin typeface="Arial" pitchFamily="34" charset="0"/>
                <a:cs typeface="Arial" pitchFamily="34" charset="0"/>
              </a:rPr>
              <a:t>Frequencies of Strong Storms 2001-2020    </a:t>
            </a:r>
            <a:r>
              <a:rPr lang="en-US" sz="1050" b="0" i="1" baseline="0" dirty="0">
                <a:latin typeface="Arial" pitchFamily="34" charset="0"/>
                <a:cs typeface="Arial" pitchFamily="34" charset="0"/>
              </a:rPr>
              <a:t> Resource: </a:t>
            </a:r>
            <a:r>
              <a:rPr lang="en-US" sz="1050" b="0" i="1" u="none" strike="noStrike" baseline="0" dirty="0">
                <a:effectLst/>
              </a:rPr>
              <a:t>Meteorological Agency</a:t>
            </a:r>
            <a:r>
              <a:rPr lang="en-US" sz="1050" b="0" i="1" baseline="0" dirty="0">
                <a:latin typeface="Arial" pitchFamily="34" charset="0"/>
                <a:cs typeface="Arial" pitchFamily="34" charset="0"/>
              </a:rPr>
              <a:t>    </a:t>
            </a:r>
            <a:endParaRPr lang="mn-MN" sz="1050" b="0" i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3909536031097378"/>
          <c:y val="0.9074074074074074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343425030731916E-2"/>
          <c:y val="2.8252405949256341E-2"/>
          <c:w val="0.90264813615070272"/>
          <c:h val="0.73042067658209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салхи шуурга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5A-4BC6-B0D6-72BCF7A79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tx1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5.0205363965580251E-2"/>
                  <c:y val="-0.19245917177019539"/>
                </c:manualLayout>
              </c:layout>
              <c:numFmt formatCode="General" sourceLinked="0"/>
            </c:trendlineLbl>
          </c:trendline>
          <c:cat>
            <c:numRef>
              <c:f>Sheet1!$B$3:$B$22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Sheet1!$C$3:$C$22</c:f>
              <c:numCache>
                <c:formatCode>General</c:formatCode>
                <c:ptCount val="20"/>
                <c:pt idx="0">
                  <c:v>16</c:v>
                </c:pt>
                <c:pt idx="1">
                  <c:v>13</c:v>
                </c:pt>
                <c:pt idx="2">
                  <c:v>18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10</c:v>
                </c:pt>
                <c:pt idx="7">
                  <c:v>10</c:v>
                </c:pt>
                <c:pt idx="8">
                  <c:v>13</c:v>
                </c:pt>
                <c:pt idx="9">
                  <c:v>19</c:v>
                </c:pt>
                <c:pt idx="10">
                  <c:v>11</c:v>
                </c:pt>
                <c:pt idx="11">
                  <c:v>13</c:v>
                </c:pt>
                <c:pt idx="12">
                  <c:v>19</c:v>
                </c:pt>
                <c:pt idx="13">
                  <c:v>16</c:v>
                </c:pt>
                <c:pt idx="14">
                  <c:v>18</c:v>
                </c:pt>
                <c:pt idx="15">
                  <c:v>17</c:v>
                </c:pt>
                <c:pt idx="16">
                  <c:v>9</c:v>
                </c:pt>
                <c:pt idx="17">
                  <c:v>18</c:v>
                </c:pt>
                <c:pt idx="18">
                  <c:v>19</c:v>
                </c:pt>
                <c:pt idx="1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7-4BE5-AC94-62299D535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345536"/>
        <c:axId val="227461760"/>
      </c:barChart>
      <c:catAx>
        <c:axId val="2273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461760"/>
        <c:crosses val="autoZero"/>
        <c:auto val="1"/>
        <c:lblAlgn val="ctr"/>
        <c:lblOffset val="100"/>
        <c:noMultiLvlLbl val="0"/>
      </c:catAx>
      <c:valAx>
        <c:axId val="227461760"/>
        <c:scaling>
          <c:orientation val="minMax"/>
          <c:max val="22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crossAx val="227345536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93870619113787"/>
          <c:y val="0.1011854184893555"/>
          <c:w val="0.85984560753441519"/>
          <c:h val="0.78356937594804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үерийн аюул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28-4C03-9999-1C3A44AF40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16</c:v>
                </c:pt>
                <c:pt idx="4">
                  <c:v>14</c:v>
                </c:pt>
                <c:pt idx="5">
                  <c:v>20</c:v>
                </c:pt>
                <c:pt idx="6">
                  <c:v>31</c:v>
                </c:pt>
                <c:pt idx="7">
                  <c:v>22</c:v>
                </c:pt>
                <c:pt idx="8">
                  <c:v>10</c:v>
                </c:pt>
                <c:pt idx="9">
                  <c:v>10</c:v>
                </c:pt>
                <c:pt idx="10">
                  <c:v>14</c:v>
                </c:pt>
                <c:pt idx="11">
                  <c:v>18</c:v>
                </c:pt>
                <c:pt idx="12">
                  <c:v>34</c:v>
                </c:pt>
                <c:pt idx="13">
                  <c:v>52</c:v>
                </c:pt>
                <c:pt idx="14">
                  <c:v>32</c:v>
                </c:pt>
                <c:pt idx="15">
                  <c:v>20</c:v>
                </c:pt>
                <c:pt idx="16">
                  <c:v>21</c:v>
                </c:pt>
                <c:pt idx="17">
                  <c:v>17</c:v>
                </c:pt>
                <c:pt idx="18">
                  <c:v>72</c:v>
                </c:pt>
                <c:pt idx="1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8-4C03-9999-1C3A44AF4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109952"/>
        <c:axId val="274111488"/>
      </c:barChart>
      <c:catAx>
        <c:axId val="2741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4111488"/>
        <c:crosses val="autoZero"/>
        <c:auto val="1"/>
        <c:lblAlgn val="ctr"/>
        <c:lblOffset val="100"/>
        <c:noMultiLvlLbl val="0"/>
      </c:catAx>
      <c:valAx>
        <c:axId val="27411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4109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E4AB-F098-4E23-8C87-2F49551A7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46B1E-9079-412F-8F40-D6D58DB74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D2B1-65BA-467B-B39C-E97DC7E9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F1333-6E04-49B1-90F4-57DFFB66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53D42-B4D8-48E0-86C3-6F97C2D9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1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41C4-77E4-4424-9A52-82D87FC5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EA927-3C07-4E67-869D-AEF36AF9C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BEB0-BFD7-47CF-BC11-8986DE3C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0C37C-42BD-4C35-9ACE-C1ADBC51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735E0-98C6-4112-8DB3-A171F427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C84B5-E4F7-4D18-94F1-A6F5715C6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8E5A8-D92D-4D8A-8136-30047100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0D903-BFDE-4BE1-86F0-46A60442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835B-F31D-4FD0-89EB-ECDB540A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BBC3-12B6-43F9-9E89-43936995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9FD8-8DF9-4BD8-B93F-78E7EFE7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B391-DCC8-47E9-957B-DC759EBF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6963-EF57-44E4-8FEC-5F83BA18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47BC7-1DF5-40F8-958B-AB967352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1B61-57D9-4194-8359-418A4E13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8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8915-02A8-43F4-AB0F-4448CCB2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0CC11-018C-4647-99DF-FF6A046B7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ED6D-3485-4C42-9990-5B305C51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4FDA-6D28-4882-849F-9510AD79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9227-ACC8-4008-A03D-3E522BB9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2AD2-37EA-4387-ADB7-E4BE46F7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9158-9A2B-4A87-A494-CD3226455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5CE87-7E4C-441E-8283-27DF424B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6BCA1-F068-47A7-AEB3-A4CF3ACC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A790A-60EA-4A99-BD46-FF175B23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987D-114F-485C-A9D8-3AD40D3F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5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76A3-2177-4B68-B95A-DEBFD90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04A5A-DD76-40B2-BF79-06CFABFF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64949-3A40-41E7-BAB4-ECA97526E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EEED6-16DC-4EE1-909C-43EEC0AEE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57F5E-CB06-49E3-BFE0-F6991EEE7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E3632-B791-4CC9-B3BB-C01FA047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92DE0-37E4-4B0C-B9B5-0B38A988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831B3-8D61-41BC-9D85-7F8EF392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7B0B-2AA1-4C43-A4BA-7163D3CB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03304-0ADE-4776-A236-F1A4E5DB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D0E6E-AE1C-45F5-B549-165A7F80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890A4-000E-4913-A198-2B03E855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AAEAD-393C-49B2-9AC7-4CA6B6BA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245B9-7C04-47CC-B340-38331F8E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DBEDA-31A7-467A-BC7A-37ED17B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937D-6ABC-4F72-BD5A-E103F0BB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BC25-B230-49F0-86F7-B396F256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DB8D0-F9F3-4EFA-AC2F-A612CD346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99C91-1B46-4FEF-B09B-1A775D00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6A3F0-2F7B-40F1-AE1E-ED612802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0A35A-1FB4-464F-8004-946FBB34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8FC4-531D-4E98-B59F-E99CEB7E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BAF19-A99F-42BB-8AFA-B86758F9E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92085-DE14-4D22-9198-E7478510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21802-7180-4F01-8F46-D03E5FF7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AD142-CEC2-484E-9B12-C4BD0137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A4B4E-9BE8-4DCF-BB4F-839067F2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6B56B-F613-471F-8263-CA269709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4991-2803-4B6A-97E7-BCF521CC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6666-0182-43B8-B7F0-CBED370D7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F6E99-3D0F-412A-98E3-75B6E1800A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5525B-5D1E-4D5D-9142-A8BD40B40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9EDC3-E1D3-4039-B146-61ADAF07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0947-62D7-4E30-8F98-E376F61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bazaraasg1@gmail.com" TargetMode="External"/><Relationship Id="rId4" Type="http://schemas.openxmlformats.org/officeDocument/2006/relationships/hyperlink" Target="mailto:bazarragchaa@nema.gov.m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E2C9-049F-4DFE-94AF-F1735598F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291" y="3093862"/>
            <a:ext cx="9144000" cy="1155409"/>
          </a:xfrm>
        </p:spPr>
        <p:txBody>
          <a:bodyPr>
            <a:normAutofit/>
          </a:bodyPr>
          <a:lstStyle/>
          <a:p>
            <a:r>
              <a:rPr lang="en-US" sz="4400" b="1" dirty="0"/>
              <a:t>National DRR Strategy in Mongolia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DAB1E-3693-42C6-9E6F-D4DA0053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20" y="173625"/>
            <a:ext cx="8309096" cy="290727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39F1C6-E719-4871-BB18-1D1B1AE8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668" y="5159741"/>
            <a:ext cx="9144000" cy="1023306"/>
          </a:xfrm>
        </p:spPr>
        <p:txBody>
          <a:bodyPr>
            <a:noAutofit/>
          </a:bodyPr>
          <a:lstStyle/>
          <a:p>
            <a:r>
              <a:rPr lang="en-US" dirty="0" err="1"/>
              <a:t>Lt.Col</a:t>
            </a:r>
            <a:r>
              <a:rPr lang="en-US" dirty="0"/>
              <a:t> </a:t>
            </a:r>
            <a:r>
              <a:rPr lang="en-US" dirty="0" err="1"/>
              <a:t>Bazarragchaa</a:t>
            </a:r>
            <a:r>
              <a:rPr lang="en-US" dirty="0"/>
              <a:t> DUUDGAI</a:t>
            </a:r>
          </a:p>
          <a:p>
            <a:r>
              <a:rPr lang="en-US" dirty="0"/>
              <a:t>National Emergency Management Agency (NEMA), MONGOLIA</a:t>
            </a:r>
          </a:p>
          <a:p>
            <a:r>
              <a:rPr lang="en-US" dirty="0"/>
              <a:t>08 July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0766B9-3C34-4A30-8154-D8A7081E2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7CD6F-832D-4976-81E4-5C9520D7F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8" t="63486" r="5252" b="7963"/>
          <a:stretch/>
        </p:blipFill>
        <p:spPr>
          <a:xfrm rot="10800000">
            <a:off x="26894" y="26894"/>
            <a:ext cx="1476462" cy="19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B2D7DF-BC29-4294-B1B1-B128569EC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6696"/>
          <a:stretch/>
        </p:blipFill>
        <p:spPr>
          <a:xfrm>
            <a:off x="428357" y="3515711"/>
            <a:ext cx="5687467" cy="31992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7077" y="286299"/>
            <a:ext cx="7457088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The numbers of flood events in Mongolia 2000-2019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26077" r="27663" b="14870"/>
          <a:stretch/>
        </p:blipFill>
        <p:spPr bwMode="auto">
          <a:xfrm>
            <a:off x="6243143" y="3123838"/>
            <a:ext cx="5517931" cy="35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094118" y="6093373"/>
            <a:ext cx="231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Resource: NEMA, 2018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73194"/>
              </p:ext>
            </p:extLst>
          </p:nvPr>
        </p:nvGraphicFramePr>
        <p:xfrm>
          <a:off x="1172937" y="-135102"/>
          <a:ext cx="9919694" cy="337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436954" y="3389583"/>
            <a:ext cx="253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Bayan-</a:t>
            </a:r>
            <a:r>
              <a:rPr lang="en-US" b="1" dirty="0" err="1"/>
              <a:t>Ulgii</a:t>
            </a:r>
            <a:r>
              <a:rPr lang="en-US" b="1" dirty="0"/>
              <a:t>  </a:t>
            </a:r>
            <a:r>
              <a:rPr lang="en-US" b="1" dirty="0" err="1"/>
              <a:t>aimag</a:t>
            </a:r>
            <a:r>
              <a:rPr lang="en-US" b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2458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AEBC-404E-40C1-92F2-0E4094AC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25" y="1433014"/>
            <a:ext cx="8711446" cy="88297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+mn-lt"/>
              </a:rPr>
              <a:t>The linkages of the DRR strategy &amp; Action Plan (Phase 2) with existing national policies and plans on climate change adaptation</a:t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883B4-217A-4387-BF28-F18D04ACB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2A603B3-A716-4177-B2B9-E42AF4773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430968"/>
              </p:ext>
            </p:extLst>
          </p:nvPr>
        </p:nvGraphicFramePr>
        <p:xfrm>
          <a:off x="842211" y="2315988"/>
          <a:ext cx="10769518" cy="425877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996739">
                  <a:extLst>
                    <a:ext uri="{9D8B030D-6E8A-4147-A177-3AD203B41FA5}">
                      <a16:colId xmlns:a16="http://schemas.microsoft.com/office/drawing/2014/main" val="16331583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6806321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9256383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09103828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6999126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74396555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71584903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6513984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3468909120"/>
                    </a:ext>
                  </a:extLst>
                </a:gridCol>
                <a:gridCol w="515104">
                  <a:extLst>
                    <a:ext uri="{9D8B030D-6E8A-4147-A177-3AD203B41FA5}">
                      <a16:colId xmlns:a16="http://schemas.microsoft.com/office/drawing/2014/main" val="3307700578"/>
                    </a:ext>
                  </a:extLst>
                </a:gridCol>
              </a:tblGrid>
              <a:tr h="2926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                     </a:t>
                      </a:r>
                      <a:r>
                        <a:rPr lang="mn-MN" sz="1800" dirty="0">
                          <a:effectLst/>
                        </a:rPr>
                        <a:t> </a:t>
                      </a:r>
                      <a:r>
                        <a:rPr lang="en-US" sz="1800" dirty="0">
                          <a:effectLst/>
                        </a:rPr>
                        <a:t>                      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Objectives of the DRR Strategy &amp;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                                                                                  Action Plan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policies &amp; plans on CCA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Priority </a:t>
                      </a:r>
                      <a:r>
                        <a:rPr lang="mn-MN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Priority </a:t>
                      </a:r>
                      <a:r>
                        <a:rPr lang="mn-MN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Priority 3</a:t>
                      </a:r>
                      <a:endParaRPr lang="en-US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Priority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3799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 </a:t>
                      </a:r>
                      <a:endParaRPr lang="en-US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183071"/>
                  </a:ext>
                </a:extLst>
              </a:tr>
              <a:tr h="264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96911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Green Development Policy</a:t>
                      </a:r>
                      <a:r>
                        <a:rPr lang="mn-MN" sz="1800" b="0" kern="1200" dirty="0">
                          <a:effectLst/>
                        </a:rPr>
                        <a:t> </a:t>
                      </a:r>
                      <a:endParaRPr lang="en-US" sz="1800" b="0" kern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</a:rPr>
                        <a:t>(Mongolian Parliament, </a:t>
                      </a:r>
                      <a:r>
                        <a:rPr lang="mn-MN" sz="1400" b="0" kern="1200" dirty="0">
                          <a:effectLst/>
                        </a:rPr>
                        <a:t>20</a:t>
                      </a:r>
                      <a:r>
                        <a:rPr lang="en-US" sz="1400" b="0" kern="1200" dirty="0">
                          <a:effectLst/>
                        </a:rPr>
                        <a:t>1</a:t>
                      </a:r>
                      <a:r>
                        <a:rPr lang="mn-MN" sz="1400" b="0" kern="1200" dirty="0">
                          <a:effectLst/>
                        </a:rPr>
                        <a:t>4</a:t>
                      </a:r>
                      <a:r>
                        <a:rPr lang="en-US" sz="1400" b="0" kern="1200" dirty="0">
                          <a:effectLst/>
                        </a:rPr>
                        <a:t>, Resolution #</a:t>
                      </a:r>
                      <a:r>
                        <a:rPr lang="mn-MN" sz="1400" b="0" kern="1200" dirty="0">
                          <a:effectLst/>
                        </a:rPr>
                        <a:t> 43</a:t>
                      </a:r>
                      <a:r>
                        <a:rPr lang="en-US" sz="1400" b="0" kern="12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90804"/>
                  </a:ext>
                </a:extLst>
              </a:tr>
              <a:tr h="5654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State Policy on Forestry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</a:rPr>
                        <a:t>(Mongolian Parliament, </a:t>
                      </a:r>
                      <a:r>
                        <a:rPr lang="mn-MN" sz="1400" b="0" kern="1200" dirty="0">
                          <a:effectLst/>
                        </a:rPr>
                        <a:t>20</a:t>
                      </a:r>
                      <a:r>
                        <a:rPr lang="en-US" sz="1400" b="0" kern="1200" dirty="0">
                          <a:effectLst/>
                        </a:rPr>
                        <a:t>15, Resolution # 49)</a:t>
                      </a:r>
                      <a:r>
                        <a:rPr lang="mn-MN" sz="1400" b="0" kern="1200" dirty="0">
                          <a:effectLst/>
                        </a:rPr>
                        <a:t> </a:t>
                      </a:r>
                      <a:endParaRPr lang="en-US" sz="1400" b="0" kern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78553"/>
                  </a:ext>
                </a:extLst>
              </a:tr>
              <a:tr h="565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b="0" dirty="0"/>
                        <a:t>National Action </a:t>
                      </a:r>
                      <a:r>
                        <a:rPr lang="en-US" b="0" dirty="0" err="1"/>
                        <a:t>Programme</a:t>
                      </a:r>
                      <a:r>
                        <a:rPr lang="en-US" b="0" dirty="0"/>
                        <a:t> on Climate Change (NAPCC)  </a:t>
                      </a:r>
                      <a:r>
                        <a:rPr lang="en-US" sz="1400" b="0" kern="1200" dirty="0">
                          <a:effectLst/>
                        </a:rPr>
                        <a:t>(Mongolian Parliament, </a:t>
                      </a:r>
                      <a:r>
                        <a:rPr lang="mn-MN" sz="1400" b="0" kern="1200" dirty="0">
                          <a:effectLst/>
                        </a:rPr>
                        <a:t>20</a:t>
                      </a:r>
                      <a:r>
                        <a:rPr lang="en-US" sz="1400" b="0" kern="1200" dirty="0">
                          <a:effectLst/>
                        </a:rPr>
                        <a:t>11, Resolution # 02)</a:t>
                      </a:r>
                      <a:r>
                        <a:rPr lang="mn-MN" sz="1400" b="0" kern="1200" dirty="0">
                          <a:effectLst/>
                        </a:rPr>
                        <a:t> </a:t>
                      </a:r>
                      <a:endParaRPr lang="en-US" sz="1400" b="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99118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Mongolia’s Nationally Determined Contribution to the UN Framework Convention  on Climate Change (NDC)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(Government of Mongolia, 2019, resolution # 407 )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98083"/>
                  </a:ext>
                </a:extLst>
              </a:tr>
              <a:tr h="295207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/>
                        <a:t>Notes: All objectives of DRR strategy &amp; Action Plan (Phase 2) are directly and </a:t>
                      </a:r>
                      <a:r>
                        <a:rPr lang="en-US" sz="1400" b="0" i="1" dirty="0" err="1"/>
                        <a:t>contentually</a:t>
                      </a:r>
                      <a:r>
                        <a:rPr lang="en-US" sz="1400" b="0" i="1" dirty="0"/>
                        <a:t> linked with the current active national policies and their action plans on CCA  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125005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FD6446-8039-4E36-810F-8B6956CAD6F3}"/>
              </a:ext>
            </a:extLst>
          </p:cNvPr>
          <p:cNvCxnSpPr>
            <a:cxnSpLocks/>
          </p:cNvCxnSpPr>
          <p:nvPr/>
        </p:nvCxnSpPr>
        <p:spPr>
          <a:xfrm>
            <a:off x="969193" y="2323172"/>
            <a:ext cx="5363081" cy="829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EA428F6-D71A-466B-8015-69F2AF834980}"/>
              </a:ext>
            </a:extLst>
          </p:cNvPr>
          <p:cNvSpPr txBox="1">
            <a:spLocks/>
          </p:cNvSpPr>
          <p:nvPr/>
        </p:nvSpPr>
        <p:spPr>
          <a:xfrm>
            <a:off x="838199" y="137989"/>
            <a:ext cx="10994409" cy="95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br>
              <a:rPr lang="en-US" sz="2400" kern="0" dirty="0">
                <a:solidFill>
                  <a:srgbClr val="002060"/>
                </a:solidFill>
              </a:rPr>
            </a:b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2: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 of National Medium-term Strategy for the Implementation of Sendai Framework in Mongolia (2021-2025)</a:t>
            </a:r>
            <a:br>
              <a:rPr lang="en-US" sz="2400" kern="0" dirty="0">
                <a:solidFill>
                  <a:srgbClr val="002060"/>
                </a:solidFill>
              </a:rPr>
            </a:br>
            <a:r>
              <a:rPr lang="en-US" sz="2400" kern="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38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E0F4-E1A4-43C7-9D54-4A3DE262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2815"/>
            <a:ext cx="10427396" cy="1743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The linkages of NDC and DRR strategy &amp; Action Plan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(4.3.6) Goal: </a:t>
            </a:r>
            <a:r>
              <a:rPr lang="en-US" sz="2000" i="1" dirty="0"/>
              <a:t>Build resilience to natural disasters by reducing the risks and adapting to impacts of climate and weather-related hazards and disasters.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7922AA-3CBC-43BB-BF57-582F55E9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04" y="308707"/>
            <a:ext cx="10339192" cy="101410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Mongolia’s Nationally Determined Contribution to the UN Framework Convention  on Climate Change (NDC)</a:t>
            </a:r>
            <a:b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(Government of Mongolia, 2019, resolution # 407 )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2397D0-55B4-4192-9DA9-445440D01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44890"/>
              </p:ext>
            </p:extLst>
          </p:nvPr>
        </p:nvGraphicFramePr>
        <p:xfrm>
          <a:off x="723900" y="2563078"/>
          <a:ext cx="10998200" cy="412826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009648">
                  <a:extLst>
                    <a:ext uri="{9D8B030D-6E8A-4147-A177-3AD203B41FA5}">
                      <a16:colId xmlns:a16="http://schemas.microsoft.com/office/drawing/2014/main" val="2149865719"/>
                    </a:ext>
                  </a:extLst>
                </a:gridCol>
                <a:gridCol w="5988552">
                  <a:extLst>
                    <a:ext uri="{9D8B030D-6E8A-4147-A177-3AD203B41FA5}">
                      <a16:colId xmlns:a16="http://schemas.microsoft.com/office/drawing/2014/main" val="1891485815"/>
                    </a:ext>
                  </a:extLst>
                </a:gridCol>
              </a:tblGrid>
              <a:tr h="44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Targets (4.3.6) of Nationally Determined Contribution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Priorities (P) and Objectives (O) of the Med-term DRR Strategy and its Action Plan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808600"/>
                  </a:ext>
                </a:extLst>
              </a:tr>
              <a:tr h="894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Target 1. Conduct and regularly update risk assessments for natural disasters, and reduce the disaster risks based on the partnership of various stakeholders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P1/O2</a:t>
                      </a:r>
                      <a:r>
                        <a:rPr lang="en-US" sz="1600" dirty="0">
                          <a:effectLst/>
                        </a:rPr>
                        <a:t> Implement a methodology for disaster risk assessment and set up a disaster information database</a:t>
                      </a:r>
                      <a:r>
                        <a:rPr lang="mn-MN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P2/O2</a:t>
                      </a:r>
                      <a:r>
                        <a:rPr lang="en-US" sz="1600" dirty="0">
                          <a:effectLst/>
                        </a:rPr>
                        <a:t> Enhance collaboration and partnership for disaster risk reduction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196836"/>
                  </a:ext>
                </a:extLst>
              </a:tr>
              <a:tr h="1347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Target 2. Reduce disaster-related losses and damages by strengthening the capacity of early warning systems for climate, weather-related hazards and disasters, and by enhancing the system for effective and timely dissemination of climate and disaster-related information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P4/O1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disaster preparedness for response, and improve resource capacity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P4/O2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Strengthen disaster recovery, rehabilitation and reconstruction activities.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32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Target 3. Integrate disaster risk reduction measures into development policy planning, introduce techniques and technologies in disaster risk reduction, and increase investment and financing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P2/O1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mn-MN" sz="1600" dirty="0">
                          <a:effectLst/>
                        </a:rPr>
                        <a:t>Strengthen the legal environment for disaster risk reduction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P3/O1 </a:t>
                      </a:r>
                      <a:r>
                        <a:rPr lang="en-US" sz="1600" dirty="0">
                          <a:effectLst/>
                        </a:rPr>
                        <a:t>Introduce modern, advanced techniques and technologies for disaster risk reduction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P3/O2  </a:t>
                      </a:r>
                      <a:r>
                        <a:rPr lang="en-US" sz="1600" dirty="0">
                          <a:effectLst/>
                        </a:rPr>
                        <a:t>Increase investment for disaster risk reduction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87123"/>
                  </a:ext>
                </a:extLst>
              </a:tr>
            </a:tbl>
          </a:graphicData>
        </a:graphic>
      </p:graphicFrame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33F604BF-1758-4F8C-B889-4FF608BA6FB9}"/>
              </a:ext>
            </a:extLst>
          </p:cNvPr>
          <p:cNvSpPr/>
          <p:nvPr/>
        </p:nvSpPr>
        <p:spPr>
          <a:xfrm>
            <a:off x="4749800" y="2751547"/>
            <a:ext cx="978408" cy="1821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6213-935E-4678-AAD9-47997EE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A901-3AD4-4D9B-A05E-1CD04EAB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3" y="1734207"/>
            <a:ext cx="4698124" cy="437969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dirty="0"/>
              <a:t>Inactive Inter-agency coordination</a:t>
            </a:r>
          </a:p>
          <a:p>
            <a:pPr lvl="0"/>
            <a:r>
              <a:rPr lang="en-US" sz="2400" dirty="0"/>
              <a:t>Limited guidance how to integrate DRR and CCA </a:t>
            </a:r>
          </a:p>
          <a:p>
            <a:pPr lvl="0"/>
            <a:r>
              <a:rPr lang="en-US" sz="2400" dirty="0"/>
              <a:t>Poor understanding and experience on the linkages between DRR and CCA  to implement planned actions </a:t>
            </a:r>
          </a:p>
          <a:p>
            <a:r>
              <a:rPr lang="en-US" sz="2400" dirty="0"/>
              <a:t>Limited DRR investment and finance</a:t>
            </a:r>
          </a:p>
          <a:p>
            <a:r>
              <a:rPr lang="en-US" sz="2400" dirty="0"/>
              <a:t>Not public accessible data information</a:t>
            </a:r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B984B-68A1-4D31-B855-F87C5CC2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69A2E-29EE-429C-9BAC-AE438E0D669B}"/>
              </a:ext>
            </a:extLst>
          </p:cNvPr>
          <p:cNvSpPr txBox="1">
            <a:spLocks/>
          </p:cNvSpPr>
          <p:nvPr/>
        </p:nvSpPr>
        <p:spPr>
          <a:xfrm>
            <a:off x="7302062" y="349355"/>
            <a:ext cx="35130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B10164-3A78-46A5-A4CB-8028EA20ECF2}"/>
              </a:ext>
            </a:extLst>
          </p:cNvPr>
          <p:cNvSpPr txBox="1">
            <a:spLocks/>
          </p:cNvSpPr>
          <p:nvPr/>
        </p:nvSpPr>
        <p:spPr>
          <a:xfrm>
            <a:off x="5971103" y="1710228"/>
            <a:ext cx="5520559" cy="48009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Promote the activities of  National and Local Councils for DRR, and their members</a:t>
            </a:r>
          </a:p>
          <a:p>
            <a:r>
              <a:rPr lang="en-US" sz="2400" dirty="0"/>
              <a:t>Improve multi-stakeholder and cross-sector collaboration to ensure the inclusive planning and implementation.</a:t>
            </a:r>
          </a:p>
          <a:p>
            <a:r>
              <a:rPr lang="en-US" sz="2400" dirty="0"/>
              <a:t>Develop training </a:t>
            </a:r>
            <a:r>
              <a:rPr lang="en-US" sz="2400" dirty="0" err="1"/>
              <a:t>programme</a:t>
            </a:r>
            <a:r>
              <a:rPr lang="en-US" sz="2400" dirty="0"/>
              <a:t> on integration of DRR and CCA at multi-level and climate related disaster risk reduction, prepare trainers and conduct trainings</a:t>
            </a:r>
          </a:p>
          <a:p>
            <a:r>
              <a:rPr lang="en-US" sz="2400" dirty="0"/>
              <a:t>Joint finance for the implementation of DRR and CCA measures</a:t>
            </a:r>
          </a:p>
          <a:p>
            <a:r>
              <a:rPr lang="en-US" sz="2400" dirty="0"/>
              <a:t>Improve data information access.</a:t>
            </a:r>
          </a:p>
          <a:p>
            <a:r>
              <a:rPr lang="en-US" sz="2400" dirty="0"/>
              <a:t>Enhance international cooperation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77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" y="0"/>
            <a:ext cx="1219795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005" r="27005"/>
          <a:stretch/>
        </p:blipFill>
        <p:spPr>
          <a:xfrm>
            <a:off x="5215098" y="248607"/>
            <a:ext cx="1638300" cy="1285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71981" y="687532"/>
            <a:ext cx="3483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1F096-BC74-4DF2-846F-F18CB7B0E226}"/>
              </a:ext>
            </a:extLst>
          </p:cNvPr>
          <p:cNvSpPr/>
          <p:nvPr/>
        </p:nvSpPr>
        <p:spPr>
          <a:xfrm>
            <a:off x="8271982" y="687532"/>
            <a:ext cx="2368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NEMA Mongolia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418E63-D5FA-4CDB-8894-A31C60E8ACA8}"/>
              </a:ext>
            </a:extLst>
          </p:cNvPr>
          <p:cNvSpPr txBox="1">
            <a:spLocks/>
          </p:cNvSpPr>
          <p:nvPr/>
        </p:nvSpPr>
        <p:spPr>
          <a:xfrm>
            <a:off x="6777463" y="1807206"/>
            <a:ext cx="5004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57953E-91D7-4377-92A3-8E8ABCE692F3}"/>
              </a:ext>
            </a:extLst>
          </p:cNvPr>
          <p:cNvSpPr txBox="1">
            <a:spLocks/>
          </p:cNvSpPr>
          <p:nvPr/>
        </p:nvSpPr>
        <p:spPr>
          <a:xfrm>
            <a:off x="7871957" y="2695022"/>
            <a:ext cx="4728307" cy="23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/>
              <a:t>Lt.Col</a:t>
            </a:r>
            <a:r>
              <a:rPr lang="en-US" sz="1800" dirty="0"/>
              <a:t> </a:t>
            </a:r>
            <a:r>
              <a:rPr lang="en-US" sz="1800" dirty="0" err="1"/>
              <a:t>Bazarragchaa</a:t>
            </a:r>
            <a:r>
              <a:rPr lang="en-US" sz="1800" dirty="0"/>
              <a:t> DUUDGAI (</a:t>
            </a:r>
            <a:r>
              <a:rPr lang="en-US" sz="1800" dirty="0" err="1"/>
              <a:t>Ms</a:t>
            </a:r>
            <a:r>
              <a:rPr lang="en-US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Head of Disaster Risk Assessment Division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NEMA, Mongolia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4"/>
              </a:rPr>
              <a:t>bazarragchaa@nema.gov.mn</a:t>
            </a:r>
            <a:endParaRPr lang="en-US" sz="1800" dirty="0"/>
          </a:p>
          <a:p>
            <a:pPr marL="6302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hlinkClick r:id="rId5"/>
              </a:rPr>
              <a:t>bazaraasg1@gmail.com</a:t>
            </a:r>
            <a:r>
              <a:rPr lang="en-US" sz="1800" dirty="0"/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066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8397-0568-4457-ADEB-8335958D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Medium-term Strategy for the Implementation of Sendai Framework in Mongolia 2017-2030 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A865D-FD98-4A93-AE4E-E01390ED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90700"/>
            <a:ext cx="4343400" cy="44370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Established by a working group with various members</a:t>
            </a:r>
          </a:p>
          <a:p>
            <a:pPr lvl="1"/>
            <a:r>
              <a:rPr lang="en-US" dirty="0"/>
              <a:t>Identified issues based on baseline assessments </a:t>
            </a:r>
          </a:p>
          <a:p>
            <a:pPr lvl="1"/>
            <a:r>
              <a:rPr lang="en-US" dirty="0"/>
              <a:t>Developed a draft strategy</a:t>
            </a:r>
          </a:p>
          <a:p>
            <a:r>
              <a:rPr lang="en-US" b="1" dirty="0"/>
              <a:t>Discussion with multi-stakeholders</a:t>
            </a:r>
          </a:p>
          <a:p>
            <a:pPr lvl="1"/>
            <a:r>
              <a:rPr lang="en-US" dirty="0"/>
              <a:t>NEMA staff</a:t>
            </a:r>
          </a:p>
          <a:p>
            <a:pPr lvl="1"/>
            <a:r>
              <a:rPr lang="en-US" dirty="0"/>
              <a:t>Government agencies (national and local), NGOs, private entities, academy and institutes, international organizations   </a:t>
            </a:r>
          </a:p>
          <a:p>
            <a:pPr lvl="1"/>
            <a:r>
              <a:rPr lang="en-US" dirty="0"/>
              <a:t>Public (web-based)</a:t>
            </a:r>
          </a:p>
          <a:p>
            <a:r>
              <a:rPr lang="en-US" b="1" dirty="0"/>
              <a:t>Approval</a:t>
            </a:r>
          </a:p>
          <a:p>
            <a:pPr lvl="1"/>
            <a:r>
              <a:rPr lang="en-US" dirty="0"/>
              <a:t>National Strategy by the Government of Mongolia (resolution # 355, 2017)</a:t>
            </a:r>
          </a:p>
          <a:p>
            <a:pPr lvl="1"/>
            <a:r>
              <a:rPr lang="en-US" dirty="0"/>
              <a:t>Action Plans by Deputy Prime Minister (DPM)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FCD0B-8A18-4181-8EE1-FB1BF15BA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04A576-BBB9-429B-B8E9-CC8C1AF43971}"/>
              </a:ext>
            </a:extLst>
          </p:cNvPr>
          <p:cNvSpPr txBox="1">
            <a:spLocks/>
          </p:cNvSpPr>
          <p:nvPr/>
        </p:nvSpPr>
        <p:spPr>
          <a:xfrm>
            <a:off x="5533696" y="1418897"/>
            <a:ext cx="6700345" cy="5439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Implementation phases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 phase 1: 2017-2020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Action Plan by DPM,  2018, Order # 23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Completed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phase 2: 2021-2025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Action Plan by DPM,  2021, Order # 51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Ongoing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phase 3: 2026-2030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Action Plan will be developed in 2024-2025</a:t>
            </a:r>
          </a:p>
          <a:p>
            <a:pPr marL="284163" lvl="2" indent="-284163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Implementing parties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Lead organization: NEMA at national level, Local government &amp; LEMA at local level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Support parties:  Relevant </a:t>
            </a:r>
            <a:r>
              <a:rPr lang="en-US" sz="2000" dirty="0" err="1"/>
              <a:t>govt</a:t>
            </a:r>
            <a:r>
              <a:rPr lang="en-US" sz="2000" dirty="0"/>
              <a:t> agencies &amp; other stakeholders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Monitor &amp; Evaluation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Achievements of its objectives and activities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Progress Report - every 2 years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50372" y="1765738"/>
            <a:ext cx="0" cy="422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9F1A-C449-4144-9050-2ABFE9D5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832AB-3324-41A1-B32D-9F56C317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13B5A-9EE4-4E04-92B7-1A9BE89E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7" t="17198" r="18684" b="8833"/>
          <a:stretch/>
        </p:blipFill>
        <p:spPr>
          <a:xfrm>
            <a:off x="837873" y="493295"/>
            <a:ext cx="10665299" cy="6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3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3525-49DB-4B1D-A84D-C4B9767B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AE8C-5855-4763-A707-26E93D4EE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A8837-102E-4791-8AA5-3E77C3E8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0" t="18070" r="18881" b="5324"/>
          <a:stretch/>
        </p:blipFill>
        <p:spPr>
          <a:xfrm>
            <a:off x="745958" y="329028"/>
            <a:ext cx="10607842" cy="61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FE2EB44-A67E-4240-8861-2D05C431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024" y="1593110"/>
            <a:ext cx="6159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actions to be implemented between 2021-2025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063736-AF58-475E-87AB-F333CF8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989"/>
            <a:ext cx="10994409" cy="953829"/>
          </a:xfrm>
        </p:spPr>
        <p:txBody>
          <a:bodyPr>
            <a:noAutofit/>
          </a:bodyPr>
          <a:lstStyle/>
          <a:p>
            <a:pPr lvl="1" algn="ctr"/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2: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 of National Medium-term Strategy for the Implementation of Sendai Framework in Mongolia (2021-2025)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0CC260-1DB0-49D9-8A59-E5E8ADA0EA30}"/>
              </a:ext>
            </a:extLst>
          </p:cNvPr>
          <p:cNvSpPr txBox="1">
            <a:spLocks/>
          </p:cNvSpPr>
          <p:nvPr/>
        </p:nvSpPr>
        <p:spPr>
          <a:xfrm>
            <a:off x="532264" y="2811439"/>
            <a:ext cx="3534912" cy="338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number of actions: 56</a:t>
            </a:r>
          </a:p>
          <a:p>
            <a:r>
              <a:rPr lang="en-US" sz="2000" dirty="0"/>
              <a:t>Inclusion: child, </a:t>
            </a:r>
            <a:r>
              <a:rPr lang="en-US" sz="2000" dirty="0" err="1"/>
              <a:t>PwD</a:t>
            </a:r>
            <a:r>
              <a:rPr lang="en-US" sz="2000" dirty="0"/>
              <a:t>, gender</a:t>
            </a:r>
          </a:p>
          <a:p>
            <a:r>
              <a:rPr lang="en-US" sz="2000" dirty="0"/>
              <a:t>Integration: Climate change adaptation, SDG and national development strategies </a:t>
            </a:r>
          </a:p>
          <a:p>
            <a:r>
              <a:rPr lang="en-US" sz="2000" dirty="0"/>
              <a:t>Implementers: multi - lead &amp; support stakeholders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9355D-4A3F-404E-96CD-D72FC8A8A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9596171-909A-4273-AC27-369F809BB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37510"/>
              </p:ext>
            </p:extLst>
          </p:nvPr>
        </p:nvGraphicFramePr>
        <p:xfrm>
          <a:off x="4312693" y="2474469"/>
          <a:ext cx="7519915" cy="41070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46771">
                  <a:extLst>
                    <a:ext uri="{9D8B030D-6E8A-4147-A177-3AD203B41FA5}">
                      <a16:colId xmlns:a16="http://schemas.microsoft.com/office/drawing/2014/main" val="2183456424"/>
                    </a:ext>
                  </a:extLst>
                </a:gridCol>
                <a:gridCol w="1093769">
                  <a:extLst>
                    <a:ext uri="{9D8B030D-6E8A-4147-A177-3AD203B41FA5}">
                      <a16:colId xmlns:a16="http://schemas.microsoft.com/office/drawing/2014/main" val="1421608381"/>
                    </a:ext>
                  </a:extLst>
                </a:gridCol>
                <a:gridCol w="549122">
                  <a:extLst>
                    <a:ext uri="{9D8B030D-6E8A-4147-A177-3AD203B41FA5}">
                      <a16:colId xmlns:a16="http://schemas.microsoft.com/office/drawing/2014/main" val="2711250513"/>
                    </a:ext>
                  </a:extLst>
                </a:gridCol>
                <a:gridCol w="549121">
                  <a:extLst>
                    <a:ext uri="{9D8B030D-6E8A-4147-A177-3AD203B41FA5}">
                      <a16:colId xmlns:a16="http://schemas.microsoft.com/office/drawing/2014/main" val="1664029723"/>
                    </a:ext>
                  </a:extLst>
                </a:gridCol>
                <a:gridCol w="594882">
                  <a:extLst>
                    <a:ext uri="{9D8B030D-6E8A-4147-A177-3AD203B41FA5}">
                      <a16:colId xmlns:a16="http://schemas.microsoft.com/office/drawing/2014/main" val="1843945622"/>
                    </a:ext>
                  </a:extLst>
                </a:gridCol>
                <a:gridCol w="472855">
                  <a:extLst>
                    <a:ext uri="{9D8B030D-6E8A-4147-A177-3AD203B41FA5}">
                      <a16:colId xmlns:a16="http://schemas.microsoft.com/office/drawing/2014/main" val="891401277"/>
                    </a:ext>
                  </a:extLst>
                </a:gridCol>
                <a:gridCol w="594881">
                  <a:extLst>
                    <a:ext uri="{9D8B030D-6E8A-4147-A177-3AD203B41FA5}">
                      <a16:colId xmlns:a16="http://schemas.microsoft.com/office/drawing/2014/main" val="171757410"/>
                    </a:ext>
                  </a:extLst>
                </a:gridCol>
                <a:gridCol w="644431">
                  <a:extLst>
                    <a:ext uri="{9D8B030D-6E8A-4147-A177-3AD203B41FA5}">
                      <a16:colId xmlns:a16="http://schemas.microsoft.com/office/drawing/2014/main" val="3506958248"/>
                    </a:ext>
                  </a:extLst>
                </a:gridCol>
                <a:gridCol w="516942">
                  <a:extLst>
                    <a:ext uri="{9D8B030D-6E8A-4147-A177-3AD203B41FA5}">
                      <a16:colId xmlns:a16="http://schemas.microsoft.com/office/drawing/2014/main" val="199874347"/>
                    </a:ext>
                  </a:extLst>
                </a:gridCol>
                <a:gridCol w="519210">
                  <a:extLst>
                    <a:ext uri="{9D8B030D-6E8A-4147-A177-3AD203B41FA5}">
                      <a16:colId xmlns:a16="http://schemas.microsoft.com/office/drawing/2014/main" val="4079295256"/>
                    </a:ext>
                  </a:extLst>
                </a:gridCol>
                <a:gridCol w="519210">
                  <a:extLst>
                    <a:ext uri="{9D8B030D-6E8A-4147-A177-3AD203B41FA5}">
                      <a16:colId xmlns:a16="http://schemas.microsoft.com/office/drawing/2014/main" val="475766546"/>
                    </a:ext>
                  </a:extLst>
                </a:gridCol>
                <a:gridCol w="118721">
                  <a:extLst>
                    <a:ext uri="{9D8B030D-6E8A-4147-A177-3AD203B41FA5}">
                      <a16:colId xmlns:a16="http://schemas.microsoft.com/office/drawing/2014/main" val="2421268281"/>
                    </a:ext>
                  </a:extLst>
                </a:gridCol>
              </a:tblGrid>
              <a:tr h="519715"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Plan (Phase 2):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Priority </a:t>
                      </a:r>
                      <a:r>
                        <a:rPr lang="mn-MN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Priority </a:t>
                      </a:r>
                      <a:r>
                        <a:rPr lang="mn-MN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Priority 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Priority 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39453"/>
                  </a:ext>
                </a:extLst>
              </a:tr>
              <a:tr h="32129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Objectives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Objectives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Objectives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Objectives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28645"/>
                  </a:ext>
                </a:extLst>
              </a:tr>
              <a:tr h="47011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7398"/>
                  </a:ext>
                </a:extLst>
              </a:tr>
              <a:tr h="95036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The number of actions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by each objective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75771"/>
                  </a:ext>
                </a:extLst>
              </a:tr>
              <a:tr h="1004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by each priority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936432"/>
                  </a:ext>
                </a:extLst>
              </a:tr>
              <a:tr h="32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142290"/>
                  </a:ext>
                </a:extLst>
              </a:tr>
              <a:tr h="61702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1" dirty="0">
                          <a:effectLst/>
                        </a:rPr>
                        <a:t>Notes: All objectives of DRR strategy &amp; Action Plan (Phase 2) are directly and </a:t>
                      </a:r>
                      <a:r>
                        <a:rPr lang="en-US" sz="1600" b="0" i="1" dirty="0" err="1">
                          <a:effectLst/>
                        </a:rPr>
                        <a:t>contentually</a:t>
                      </a:r>
                      <a:r>
                        <a:rPr lang="en-US" sz="1600" b="0" i="1" dirty="0">
                          <a:effectLst/>
                        </a:rPr>
                        <a:t> linked with the current active national policies and their action plans on CCA  </a:t>
                      </a:r>
                      <a:endParaRPr lang="en-US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22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83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A3C4-377A-4789-A1B3-EB368E0E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04" y="173265"/>
            <a:ext cx="10339192" cy="1250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 (Phase 2)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Some actions leaded by the Ministry of Environment &amp; Tourism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65CD7-DA76-45A8-82AD-298A0EC93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DD7163-B525-469D-A659-714B10D41217}"/>
              </a:ext>
            </a:extLst>
          </p:cNvPr>
          <p:cNvSpPr txBox="1">
            <a:spLocks/>
          </p:cNvSpPr>
          <p:nvPr/>
        </p:nvSpPr>
        <p:spPr>
          <a:xfrm>
            <a:off x="6515100" y="2116559"/>
            <a:ext cx="5384800" cy="4376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ED980F-B5FC-453C-ADC6-6A48E0CE7D15}"/>
              </a:ext>
            </a:extLst>
          </p:cNvPr>
          <p:cNvSpPr/>
          <p:nvPr/>
        </p:nvSpPr>
        <p:spPr>
          <a:xfrm>
            <a:off x="694245" y="3151038"/>
            <a:ext cx="2366456" cy="34163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Ministry of Environment &amp; Tourism is one of the State Disaster Protection Services according to the Law on Disaster Protection (2017)</a:t>
            </a:r>
          </a:p>
        </p:txBody>
      </p:sp>
      <p:pic>
        <p:nvPicPr>
          <p:cNvPr id="1029" name="Picture 5" descr="MN - Байгаль орчин, аялал жуулчлалын яам">
            <a:extLst>
              <a:ext uri="{FF2B5EF4-FFF2-40B4-BE49-F238E27FC236}">
                <a16:creationId xmlns:a16="http://schemas.microsoft.com/office/drawing/2014/main" id="{F2E37D0B-FB9B-47F6-9C4A-833316F5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9" y="1552493"/>
            <a:ext cx="2637008" cy="8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416D86-A79A-407A-A06F-2A25A1AAF5DE}"/>
              </a:ext>
            </a:extLst>
          </p:cNvPr>
          <p:cNvSpPr txBox="1">
            <a:spLocks/>
          </p:cNvSpPr>
          <p:nvPr/>
        </p:nvSpPr>
        <p:spPr>
          <a:xfrm>
            <a:off x="3492500" y="1092200"/>
            <a:ext cx="8468333" cy="513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000" dirty="0"/>
              <a:t>(1.2.1) Conduct disaster risk assessments by possible disaster types (initial assessments with other cross-sectoral team, detailed risk assessments by legal entities that received the disaster risk assessment special license)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(1.2.5)</a:t>
            </a:r>
            <a:r>
              <a:rPr lang="mn-MN" sz="2000" dirty="0"/>
              <a:t> </a:t>
            </a:r>
            <a:r>
              <a:rPr lang="en-US" sz="2000" dirty="0"/>
              <a:t>Study the impacts climate change on food and agricultural sector, develop potential risk map (with MOFA)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(1.2.6) Develop disaster data information system through providing  some data related to weather and climate related hazards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(3.1.6) Establish Doppler weather radars to prevent flood risk in urban areas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(4.1.8) Ensure the readiness of disaster protection designated team and recourses; organize inspections for disaster preparedness (with NEMA)  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(4.1.11)  Improve pasture management, early warning of mountain and flash floods, drought and </a:t>
            </a:r>
            <a:r>
              <a:rPr lang="en-US" sz="2000" dirty="0" err="1"/>
              <a:t>dzud</a:t>
            </a:r>
            <a:r>
              <a:rPr lang="en-US" sz="2000" dirty="0"/>
              <a:t> and take early actions in order to adapt climate change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(4.2.3) Increase capacity to conduct post-disaster damage and needs assessments /develop guidelines for weather related disasters and prepare assessment team/   </a:t>
            </a:r>
          </a:p>
          <a:p>
            <a:pPr algn="just">
              <a:lnSpc>
                <a:spcPct val="100000"/>
              </a:lnSpc>
            </a:pPr>
            <a:endParaRPr lang="en-US" sz="2000" dirty="0"/>
          </a:p>
          <a:p>
            <a:pPr algn="just">
              <a:lnSpc>
                <a:spcPct val="100000"/>
              </a:lnSpc>
            </a:pPr>
            <a:endParaRPr lang="en-US" sz="2000" dirty="0"/>
          </a:p>
          <a:p>
            <a:pPr algn="just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22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2BF02-C0C2-47A0-A21E-29D9B33A4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A53730-CAF7-481D-90D2-869671DE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9" y="223600"/>
            <a:ext cx="10577014" cy="781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implementers &amp; the number of their responsible actions between 2021-2025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319DE66-BFC6-48AD-A248-E5491259A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597244"/>
              </p:ext>
            </p:extLst>
          </p:nvPr>
        </p:nvGraphicFramePr>
        <p:xfrm>
          <a:off x="1566969" y="796618"/>
          <a:ext cx="9058062" cy="5837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240">
                  <a:extLst>
                    <a:ext uri="{9D8B030D-6E8A-4147-A177-3AD203B41FA5}">
                      <a16:colId xmlns:a16="http://schemas.microsoft.com/office/drawing/2014/main" val="3038541268"/>
                    </a:ext>
                  </a:extLst>
                </a:gridCol>
                <a:gridCol w="475882">
                  <a:extLst>
                    <a:ext uri="{9D8B030D-6E8A-4147-A177-3AD203B41FA5}">
                      <a16:colId xmlns:a16="http://schemas.microsoft.com/office/drawing/2014/main" val="2073214432"/>
                    </a:ext>
                  </a:extLst>
                </a:gridCol>
                <a:gridCol w="475882">
                  <a:extLst>
                    <a:ext uri="{9D8B030D-6E8A-4147-A177-3AD203B41FA5}">
                      <a16:colId xmlns:a16="http://schemas.microsoft.com/office/drawing/2014/main" val="1871329787"/>
                    </a:ext>
                  </a:extLst>
                </a:gridCol>
                <a:gridCol w="416398">
                  <a:extLst>
                    <a:ext uri="{9D8B030D-6E8A-4147-A177-3AD203B41FA5}">
                      <a16:colId xmlns:a16="http://schemas.microsoft.com/office/drawing/2014/main" val="547165227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val="1770365494"/>
                    </a:ext>
                  </a:extLst>
                </a:gridCol>
                <a:gridCol w="416398">
                  <a:extLst>
                    <a:ext uri="{9D8B030D-6E8A-4147-A177-3AD203B41FA5}">
                      <a16:colId xmlns:a16="http://schemas.microsoft.com/office/drawing/2014/main" val="1807364771"/>
                    </a:ext>
                  </a:extLst>
                </a:gridCol>
                <a:gridCol w="436227">
                  <a:extLst>
                    <a:ext uri="{9D8B030D-6E8A-4147-A177-3AD203B41FA5}">
                      <a16:colId xmlns:a16="http://schemas.microsoft.com/office/drawing/2014/main" val="2551076355"/>
                    </a:ext>
                  </a:extLst>
                </a:gridCol>
                <a:gridCol w="636137">
                  <a:extLst>
                    <a:ext uri="{9D8B030D-6E8A-4147-A177-3AD203B41FA5}">
                      <a16:colId xmlns:a16="http://schemas.microsoft.com/office/drawing/2014/main" val="3145796779"/>
                    </a:ext>
                  </a:extLst>
                </a:gridCol>
                <a:gridCol w="518615">
                  <a:extLst>
                    <a:ext uri="{9D8B030D-6E8A-4147-A177-3AD203B41FA5}">
                      <a16:colId xmlns:a16="http://schemas.microsoft.com/office/drawing/2014/main" val="282239500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1166337410"/>
                    </a:ext>
                  </a:extLst>
                </a:gridCol>
                <a:gridCol w="1428963">
                  <a:extLst>
                    <a:ext uri="{9D8B030D-6E8A-4147-A177-3AD203B41FA5}">
                      <a16:colId xmlns:a16="http://schemas.microsoft.com/office/drawing/2014/main" val="3393417314"/>
                    </a:ext>
                  </a:extLst>
                </a:gridCol>
              </a:tblGrid>
              <a:tr h="3511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Action Plan (Phase 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 </a:t>
                      </a:r>
                      <a:r>
                        <a:rPr lang="mn-M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 </a:t>
                      </a:r>
                      <a:r>
                        <a:rPr lang="mn-M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14774"/>
                  </a:ext>
                </a:extLst>
              </a:tr>
              <a:tr h="474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Objectives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Objectives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Objectives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539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Objectives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269369"/>
                  </a:ext>
                </a:extLst>
              </a:tr>
              <a:tr h="317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436771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Education &amp; Science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12280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Health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697311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Environment &amp; Tourism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14386"/>
                  </a:ext>
                </a:extLst>
              </a:tr>
              <a:tr h="240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Labour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and Social Protection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332366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Energy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84859"/>
                  </a:ext>
                </a:extLst>
              </a:tr>
              <a:tr h="474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food, Agriculture and Light Industry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11746"/>
                  </a:ext>
                </a:extLst>
              </a:tr>
              <a:tr h="2991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Road and Transportation Dev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218116"/>
                  </a:ext>
                </a:extLst>
              </a:tr>
              <a:tr h="2475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Construction and Urban Dev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319218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Finance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16801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Culture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72434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Ministry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Defence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99653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Specialized Inspection Agency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49123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Standardization and Metrology Agency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713814"/>
                  </a:ext>
                </a:extLst>
              </a:tr>
              <a:tr h="474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Communication &amp; Information Technology Authority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57854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NEMA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413214"/>
                  </a:ext>
                </a:extLst>
              </a:tr>
              <a:tr h="237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Local Governments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348967"/>
                  </a:ext>
                </a:extLst>
              </a:tr>
              <a:tr h="343557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</a:rPr>
                        <a:t>Notes: *some actions shall be co-implemented by two or more stakeholders </a:t>
                      </a:r>
                      <a:endParaRPr lang="en-US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8" marR="62338" marT="8658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53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69C6-1AEF-4F59-BE30-DCD1F111C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95" y="1085850"/>
            <a:ext cx="5116205" cy="569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 Mongolia</a:t>
            </a:r>
          </a:p>
          <a:p>
            <a:r>
              <a:rPr lang="en-US" sz="2400" dirty="0"/>
              <a:t>Increase of annual mean air temperature  by 2.25</a:t>
            </a:r>
            <a:r>
              <a:rPr lang="en-US" sz="2400" b="1" dirty="0"/>
              <a:t> </a:t>
            </a:r>
            <a:r>
              <a:rPr lang="en-US" sz="2400" dirty="0"/>
              <a:t>°C for the last 80 years (NAP, 2020)</a:t>
            </a:r>
          </a:p>
          <a:p>
            <a:r>
              <a:rPr lang="en-US" sz="2400" dirty="0"/>
              <a:t>Increase of occurrences and frequencies  of climate related disaster  hazards </a:t>
            </a:r>
          </a:p>
          <a:p>
            <a:r>
              <a:rPr lang="en-US" sz="2400" dirty="0"/>
              <a:t>Common types of climate related disasters  </a:t>
            </a:r>
          </a:p>
          <a:p>
            <a:pPr lvl="1"/>
            <a:r>
              <a:rPr lang="en-US" sz="2200" dirty="0"/>
              <a:t>Strong storms (snow and dust)</a:t>
            </a:r>
          </a:p>
          <a:p>
            <a:pPr lvl="1"/>
            <a:r>
              <a:rPr lang="en-US" sz="2200" dirty="0"/>
              <a:t>Flood (mountain, river and flash)</a:t>
            </a:r>
          </a:p>
          <a:p>
            <a:pPr lvl="1"/>
            <a:r>
              <a:rPr lang="en-US" sz="2200" dirty="0"/>
              <a:t>Wild fires (forest and steppe) </a:t>
            </a:r>
          </a:p>
          <a:p>
            <a:pPr lvl="1"/>
            <a:r>
              <a:rPr lang="en-US" sz="2200" dirty="0"/>
              <a:t>Cold wave, </a:t>
            </a:r>
            <a:r>
              <a:rPr lang="en-US" sz="2200" dirty="0" err="1"/>
              <a:t>Dzud</a:t>
            </a:r>
            <a:r>
              <a:rPr lang="en-US" sz="2200" dirty="0"/>
              <a:t> (a severe winter)</a:t>
            </a:r>
          </a:p>
          <a:p>
            <a:pPr lvl="1"/>
            <a:r>
              <a:rPr lang="en-US" sz="2200" dirty="0"/>
              <a:t>Drought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BA191-FAE7-4B72-BF35-77E53D778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FE1C2B-A560-4496-99BD-908D62B27B96}"/>
              </a:ext>
            </a:extLst>
          </p:cNvPr>
          <p:cNvSpPr txBox="1">
            <a:spLocks/>
          </p:cNvSpPr>
          <p:nvPr/>
        </p:nvSpPr>
        <p:spPr>
          <a:xfrm>
            <a:off x="598795" y="273430"/>
            <a:ext cx="10994409" cy="95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related disasters in Mongolia  </a:t>
            </a:r>
            <a:br>
              <a:rPr lang="en-US" sz="2800" kern="0" dirty="0">
                <a:solidFill>
                  <a:srgbClr val="002060"/>
                </a:solidFill>
              </a:rPr>
            </a:br>
            <a:r>
              <a:rPr lang="en-US" sz="2800" kern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2"/>
          <a:stretch/>
        </p:blipFill>
        <p:spPr bwMode="auto">
          <a:xfrm>
            <a:off x="5822721" y="4145014"/>
            <a:ext cx="6296814" cy="26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14421663"/>
              </p:ext>
            </p:extLst>
          </p:nvPr>
        </p:nvGraphicFramePr>
        <p:xfrm>
          <a:off x="5803344" y="971687"/>
          <a:ext cx="6122744" cy="320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731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9DEBB3-9579-4C29-A7AC-44D6F464E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8" t="63486" r="5252" b="7963"/>
          <a:stretch/>
        </p:blipFill>
        <p:spPr>
          <a:xfrm>
            <a:off x="10690371" y="4883208"/>
            <a:ext cx="1476462" cy="19580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FE1C2B-A560-4496-99BD-908D62B27B96}"/>
              </a:ext>
            </a:extLst>
          </p:cNvPr>
          <p:cNvSpPr txBox="1">
            <a:spLocks/>
          </p:cNvSpPr>
          <p:nvPr/>
        </p:nvSpPr>
        <p:spPr>
          <a:xfrm>
            <a:off x="598795" y="273430"/>
            <a:ext cx="10994409" cy="95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related disasters in Mongolia  </a:t>
            </a:r>
            <a:br>
              <a:rPr lang="en-US" sz="2800" kern="0" dirty="0">
                <a:solidFill>
                  <a:srgbClr val="002060"/>
                </a:solidFill>
              </a:rPr>
            </a:br>
            <a:r>
              <a:rPr lang="en-US" sz="2800" kern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2869C6-1AEF-4F59-BE30-DCD1F111C14B}"/>
              </a:ext>
            </a:extLst>
          </p:cNvPr>
          <p:cNvSpPr txBox="1">
            <a:spLocks/>
          </p:cNvSpPr>
          <p:nvPr/>
        </p:nvSpPr>
        <p:spPr>
          <a:xfrm>
            <a:off x="484495" y="1085850"/>
            <a:ext cx="4387050" cy="4952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In Mongolia</a:t>
            </a:r>
          </a:p>
          <a:p>
            <a:r>
              <a:rPr lang="en-US" sz="2400" dirty="0"/>
              <a:t>Risk informed plans  </a:t>
            </a:r>
          </a:p>
          <a:p>
            <a:pPr lvl="1"/>
            <a:r>
              <a:rPr lang="en-US" sz="2200" dirty="0"/>
              <a:t>Rapid Risk Assessments by cross-sectoral  working group /almost every year/</a:t>
            </a:r>
          </a:p>
          <a:p>
            <a:pPr lvl="2"/>
            <a:r>
              <a:rPr lang="en-US" sz="2200" dirty="0" err="1"/>
              <a:t>Dzud</a:t>
            </a:r>
            <a:endParaRPr lang="en-US" sz="2200" dirty="0"/>
          </a:p>
          <a:p>
            <a:pPr lvl="2"/>
            <a:r>
              <a:rPr lang="en-US" sz="2200" dirty="0"/>
              <a:t>Drought </a:t>
            </a:r>
          </a:p>
          <a:p>
            <a:pPr lvl="1"/>
            <a:r>
              <a:rPr lang="en-US" sz="2200" dirty="0"/>
              <a:t>Initial Disaster Risk Assessments at local level  </a:t>
            </a:r>
          </a:p>
          <a:p>
            <a:pPr lvl="2"/>
            <a:r>
              <a:rPr lang="en-US" sz="2200" dirty="0"/>
              <a:t>Flood, </a:t>
            </a:r>
            <a:r>
              <a:rPr lang="en-US" sz="2200" dirty="0" err="1"/>
              <a:t>dzud</a:t>
            </a:r>
            <a:r>
              <a:rPr lang="en-US" sz="2200" dirty="0"/>
              <a:t>, drought, forest and steppe fires, strong storms  </a:t>
            </a:r>
          </a:p>
          <a:p>
            <a:pPr lvl="1"/>
            <a:r>
              <a:rPr lang="en-US" sz="2200" dirty="0"/>
              <a:t>Initial flood risk assessments for road and railway  </a:t>
            </a:r>
          </a:p>
          <a:p>
            <a:pPr lvl="1"/>
            <a:r>
              <a:rPr lang="en-US" sz="2200" dirty="0"/>
              <a:t>Disaster resilience scorecard  for cities (capacity assessment) MCR </a:t>
            </a:r>
          </a:p>
          <a:p>
            <a:r>
              <a:rPr lang="en-US" sz="2400" dirty="0"/>
              <a:t>Hazard mapping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tsag-agaar.gov.mn/uploads/ZUDIIN_ersdel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17" y="2079077"/>
            <a:ext cx="6527630" cy="34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08874" y="1932763"/>
            <a:ext cx="3343808" cy="652787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Dzud</a:t>
            </a:r>
            <a:r>
              <a:rPr lang="en-US" sz="2000" b="1" dirty="0"/>
              <a:t> hazard mapping, 10 Dec 2020 </a:t>
            </a:r>
          </a:p>
          <a:p>
            <a:pPr marL="0" indent="0">
              <a:buNone/>
            </a:pPr>
            <a:r>
              <a:rPr lang="en-US" sz="2000" b="1" i="1" dirty="0">
                <a:cs typeface="Arial" pitchFamily="34" charset="0"/>
              </a:rPr>
              <a:t>Resource: </a:t>
            </a:r>
            <a:r>
              <a:rPr lang="en-US" sz="2000" b="1" i="1" dirty="0"/>
              <a:t>Meteorological Agency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32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1358</Words>
  <Application>Microsoft Office PowerPoint</Application>
  <PresentationFormat>Widescreen</PresentationFormat>
  <Paragraphs>391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National DRR Strategy in Mongolia </vt:lpstr>
      <vt:lpstr>National Medium-term Strategy for the Implementation of Sendai Framework in Mongolia 2017-2030  </vt:lpstr>
      <vt:lpstr>PowerPoint Presentation</vt:lpstr>
      <vt:lpstr>PowerPoint Presentation</vt:lpstr>
      <vt:lpstr> Phase 2: Action Plan of National Medium-term Strategy for the Implementation of Sendai Framework in Mongolia (2021-2025)  </vt:lpstr>
      <vt:lpstr>Action Plan (Phase 2) Highlights: Some actions leaded by the Ministry of Environment &amp; Tourism </vt:lpstr>
      <vt:lpstr>PowerPoint Presentation</vt:lpstr>
      <vt:lpstr>PowerPoint Presentation</vt:lpstr>
      <vt:lpstr>PowerPoint Presentation</vt:lpstr>
      <vt:lpstr>The numbers of flood events in Mongolia 2000-2019   </vt:lpstr>
      <vt:lpstr>The linkages of the DRR strategy &amp; Action Plan (Phase 2) with existing national policies and plans on climate change adaptation </vt:lpstr>
      <vt:lpstr> Highlights: Mongolia’s Nationally Determined Contribution to the UN Framework Convention  on Climate Change (NDC) (Government of Mongolia, 2019, resolution # 407 )  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2021-07-06T12:19:09Z</dcterms:created>
  <dcterms:modified xsi:type="dcterms:W3CDTF">2021-07-07T19:15:29Z</dcterms:modified>
</cp:coreProperties>
</file>